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d10dd3bc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dd10dd3bc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d10dd3bc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d10dd3bc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d10dd3bc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dd10dd3bc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d10dd3bc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dd10dd3bc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d10dd3bc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dd10dd3bc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d10dd3bc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dd10dd3bc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c5ce5300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c5ce5300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d10dd3bc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d10dd3bc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a77fbac1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a77fbac1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a77fbac1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3a77fbac1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3a77fbac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3a77fbac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a77fbac1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a77fbac1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3a77fbac1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3a77fbac1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a77fbac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a77fbac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bf76a7e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bf76a7e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bf76a7ec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bf76a7ec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d31da843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d31da843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d10dd3bc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dd10dd3bc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149050"/>
            <a:ext cx="8520600" cy="10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chemeClr val="dk2"/>
                </a:solidFill>
              </a:rPr>
              <a:t>Hidden Markov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280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Review</a:t>
            </a:r>
            <a:r>
              <a:rPr lang="en-GB"/>
              <a:t> of article by: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L. Rimella and N. Whiteley (2025) 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980625" y="4423825"/>
            <a:ext cx="508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  Presentation by AMAS 2025 Group 1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13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Two Moons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28047" l="0" r="0" t="0"/>
          <a:stretch/>
        </p:blipFill>
        <p:spPr>
          <a:xfrm>
            <a:off x="94538" y="1245375"/>
            <a:ext cx="8954926" cy="31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13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Two Moons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 b="18187" l="0" r="0" t="0"/>
          <a:stretch/>
        </p:blipFill>
        <p:spPr>
          <a:xfrm>
            <a:off x="220275" y="710075"/>
            <a:ext cx="8612024" cy="392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13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Concept Drift: Logistic Regression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12960" l="0" r="0" t="0"/>
          <a:stretch/>
        </p:blipFill>
        <p:spPr>
          <a:xfrm>
            <a:off x="1377853" y="729387"/>
            <a:ext cx="6388285" cy="426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13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Concept Drift: Evolving Classifier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Shifting Classifier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12134" l="0" r="0" t="0"/>
          <a:stretch/>
        </p:blipFill>
        <p:spPr>
          <a:xfrm>
            <a:off x="4188025" y="710075"/>
            <a:ext cx="4438950" cy="433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13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Concept Drift: Evolving Classifier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b="0" l="0" r="0" t="30084"/>
          <a:stretch/>
        </p:blipFill>
        <p:spPr>
          <a:xfrm>
            <a:off x="266325" y="1728300"/>
            <a:ext cx="8520601" cy="21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13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-One-Step-Ahead Prediction for Flag Waving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 rotWithShape="1">
          <a:blip r:embed="rId3">
            <a:alphaModFix/>
          </a:blip>
          <a:srcRect b="0" l="0" r="0" t="17898"/>
          <a:stretch/>
        </p:blipFill>
        <p:spPr>
          <a:xfrm>
            <a:off x="0" y="897539"/>
            <a:ext cx="9143999" cy="20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13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-One-Step-Ahead Prediction for Flag Waving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 b="0" l="0" r="0" t="17898"/>
          <a:stretch/>
        </p:blipFill>
        <p:spPr>
          <a:xfrm>
            <a:off x="0" y="897539"/>
            <a:ext cx="9143999" cy="20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4">
            <a:alphaModFix/>
          </a:blip>
          <a:srcRect b="0" l="0" r="5159" t="13539"/>
          <a:stretch/>
        </p:blipFill>
        <p:spPr>
          <a:xfrm>
            <a:off x="957275" y="2881700"/>
            <a:ext cx="6856250" cy="18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13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-One-Step-Ahead Prediction for Flag Waving</a:t>
            </a:r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 rotWithShape="1">
          <a:blip r:embed="rId3">
            <a:alphaModFix/>
          </a:blip>
          <a:srcRect b="10088" l="-1390" r="1390" t="0"/>
          <a:stretch/>
        </p:blipFill>
        <p:spPr>
          <a:xfrm>
            <a:off x="1448788" y="710075"/>
            <a:ext cx="6246425" cy="41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Discussion and Conclusion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Good results for chosen tests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Uncertainty 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Smoothing algorithms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Relatively Simple Architecture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 on more complex tasks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248200" y="46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 rot="-1480642">
            <a:off x="6362414" y="-63111"/>
            <a:ext cx="8520555" cy="341646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or/and applause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Hidden Markov Models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01771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Markov chain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Hidden states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Observations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Transition probabilities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Emission probabilities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550" y="2796475"/>
            <a:ext cx="7052450" cy="214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0" y="4820400"/>
            <a:ext cx="587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https://www.mdpi.com/1099-4300/27/2/168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HMNN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387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Treating the hidden weights as hidden states in a HMM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Static vs dynamic weights during </a:t>
            </a:r>
            <a:r>
              <a:rPr lang="en-GB"/>
              <a:t>inference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NN needs expensive retraining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Continual learning - forgetting and adapting</a:t>
            </a:r>
            <a:endParaRPr/>
          </a:p>
        </p:txBody>
      </p:sp>
      <p:grpSp>
        <p:nvGrpSpPr>
          <p:cNvPr id="71" name="Google Shape;71;p15"/>
          <p:cNvGrpSpPr/>
          <p:nvPr/>
        </p:nvGrpSpPr>
        <p:grpSpPr>
          <a:xfrm>
            <a:off x="4348575" y="1563750"/>
            <a:ext cx="4634652" cy="2388009"/>
            <a:chOff x="4348575" y="2571750"/>
            <a:chExt cx="4634652" cy="2388009"/>
          </a:xfrm>
        </p:grpSpPr>
        <p:pic>
          <p:nvPicPr>
            <p:cNvPr id="72" name="Google Shape;7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8575" y="2571750"/>
              <a:ext cx="4634652" cy="2388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19545" y="2910700"/>
              <a:ext cx="1163675" cy="200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5"/>
          <p:cNvSpPr txBox="1"/>
          <p:nvPr/>
        </p:nvSpPr>
        <p:spPr>
          <a:xfrm>
            <a:off x="0" y="4883550"/>
            <a:ext cx="587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https://www.mdpi.com/2076-3417/11/7/3138</a:t>
            </a:r>
            <a:endParaRPr sz="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Bayesian Machine Learning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15372" r="15289" t="3809"/>
          <a:stretch/>
        </p:blipFill>
        <p:spPr>
          <a:xfrm>
            <a:off x="4347925" y="1085100"/>
            <a:ext cx="4660701" cy="20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3487500" cy="3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Bayes Theorem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Prior - Transition model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Likelihood - Emission model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700"/>
              <a:t>Posterior distribution of weights</a:t>
            </a:r>
            <a:endParaRPr sz="1700"/>
          </a:p>
        </p:txBody>
      </p:sp>
      <p:sp>
        <p:nvSpPr>
          <p:cNvPr id="82" name="Google Shape;82;p16"/>
          <p:cNvSpPr txBox="1"/>
          <p:nvPr/>
        </p:nvSpPr>
        <p:spPr>
          <a:xfrm>
            <a:off x="0" y="4851000"/>
            <a:ext cx="5576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</a:rPr>
              <a:t>https://sarowarahmed.medium.com/understanding-the-prior-and-the-posterior-distributions-0f36f8737ecc</a:t>
            </a:r>
            <a:endParaRPr sz="400"/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b="0" l="50714" r="0" t="0"/>
          <a:stretch/>
        </p:blipFill>
        <p:spPr>
          <a:xfrm>
            <a:off x="5622925" y="3238275"/>
            <a:ext cx="2837283" cy="17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5757025" y="3518925"/>
            <a:ext cx="845700" cy="1472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6728575" y="3518925"/>
            <a:ext cx="439800" cy="14724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7294325" y="3518925"/>
            <a:ext cx="439800" cy="14724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760525"/>
            <a:ext cx="321351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Variational Inference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288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 weight spaces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Approximate</a:t>
            </a:r>
            <a:r>
              <a:rPr lang="en-GB"/>
              <a:t> distribution from family of candidate distributions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KL divergence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Bayesian Backpropagation with gradient descent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0" l="3222" r="0" t="0"/>
          <a:stretch/>
        </p:blipFill>
        <p:spPr>
          <a:xfrm>
            <a:off x="2968875" y="1017725"/>
            <a:ext cx="5489351" cy="24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0" y="4820400"/>
            <a:ext cx="753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https://www.researchgate.net/figure/The-variational-inference-for-analyzing-the-optimal-posterior-distribution-pthD-by_fig9_346994086</a:t>
            </a:r>
            <a:endParaRPr sz="9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899" y="3466200"/>
            <a:ext cx="5672126" cy="62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0675" y="1975778"/>
            <a:ext cx="23431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3475" y="1985300"/>
            <a:ext cx="2811843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13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Variational DropConnect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Two Moons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Concept Drift: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Logistic Regression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Evolving Classifier on MNIST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One-Step-Ahead Prediction for Flag Waving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714650" y="4284650"/>
            <a:ext cx="786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All figures on slides 8-14 come from: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Rimella L, Whiteley N. Hidden Markov Neural Networks. Entropy (Basel). 2025 Feb 5;27(2):168. doi: 10.3390/e27020168. PMID: 40003165; PMCID: PMC11854577.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13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Variational DropConnect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11426" l="0" r="0" t="0"/>
          <a:stretch/>
        </p:blipFill>
        <p:spPr>
          <a:xfrm>
            <a:off x="1304388" y="710076"/>
            <a:ext cx="6535223" cy="35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13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Variational DropConnect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11426" l="0" r="0" t="0"/>
          <a:stretch/>
        </p:blipFill>
        <p:spPr>
          <a:xfrm>
            <a:off x="1304388" y="710076"/>
            <a:ext cx="6535223" cy="35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4257663"/>
            <a:ext cx="898207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13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Two Moons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b="14478" l="0" r="0" t="0"/>
          <a:stretch/>
        </p:blipFill>
        <p:spPr>
          <a:xfrm>
            <a:off x="633825" y="852450"/>
            <a:ext cx="7876351" cy="376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